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5" autoAdjust="0"/>
    <p:restoredTop sz="94709" autoAdjust="0"/>
  </p:normalViewPr>
  <p:slideViewPr>
    <p:cSldViewPr>
      <p:cViewPr>
        <p:scale>
          <a:sx n="89" d="100"/>
          <a:sy n="89" d="100"/>
        </p:scale>
        <p:origin x="73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E7C3BB-C0A7-40D4-8874-078EA83385A3}" type="datetime1">
              <a:rPr lang="ja-JP" altLang="en-US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2018/4/12</a:t>
            </a:fld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en-US" altLang="ja-JP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‹#›</a:t>
            </a:fld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fld id="{86C018C8-1B7D-45AC-9F34-63CE568527E3}" type="datetime1">
              <a:rPr lang="ja-JP" altLang="en-US" smtClean="0"/>
              <a:pPr/>
              <a:t>2018/4/12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dirty="0"/>
              <a:t>マスター テキストの書式設定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fld id="{8DAEC444-603B-4F09-9A06-5917518DD901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ＭＳ Ｐ明朝" panose="02020600040205080304" pitchFamily="18" charset="-128"/>
        <a:ea typeface="ＭＳ Ｐ明朝" panose="02020600040205080304" pitchFamily="18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ＭＳ Ｐ明朝" panose="02020600040205080304" pitchFamily="18" charset="-128"/>
        <a:ea typeface="ＭＳ Ｐ明朝" panose="02020600040205080304" pitchFamily="18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ＭＳ Ｐ明朝" panose="02020600040205080304" pitchFamily="18" charset="-128"/>
        <a:ea typeface="ＭＳ Ｐ明朝" panose="02020600040205080304" pitchFamily="18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ＭＳ Ｐ明朝" panose="02020600040205080304" pitchFamily="18" charset="-128"/>
        <a:ea typeface="ＭＳ Ｐ明朝" panose="02020600040205080304" pitchFamily="18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ＭＳ Ｐ明朝" panose="02020600040205080304" pitchFamily="18" charset="-128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rtlCol="0" anchor="b">
            <a:normAutofit/>
          </a:bodyPr>
          <a:lstStyle>
            <a:lvl1pPr algn="l" rtl="0">
              <a:defRPr sz="5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42048B-AD4E-4B32-8049-7D8A6C5B9568}" type="datetime1">
              <a:rPr lang="ja-JP" altLang="en-US" smtClean="0"/>
              <a:t>2018/4/12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6C4F72-7688-4CE0-BDCA-668B1532D75C}" type="datetime1">
              <a:rPr lang="ja-JP" altLang="en-US" smtClean="0"/>
              <a:t>2018/4/12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AF93EB-1421-44CB-8820-3B7AC2989FB4}" type="datetime1">
              <a:rPr lang="ja-JP" altLang="en-US" smtClean="0"/>
              <a:t>2018/4/12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セクション ヘッダ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>
              <a:defRPr sz="520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5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AD2476-2280-4A76-BDE5-2AECFD60F7D2}" type="datetime1">
              <a:rPr lang="ja-JP" altLang="en-US" smtClean="0"/>
              <a:t>2018/4/12</a:t>
            </a:fld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8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7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0B7990-070A-4C51-A5BD-AABC965B2935}" type="datetime1">
              <a:rPr lang="ja-JP" altLang="en-US" smtClean="0"/>
              <a:t>2018/4/12</a:t>
            </a:fld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75004-2C5D-4D07-B697-800A25609FDE}" type="datetime1">
              <a:rPr lang="ja-JP" altLang="en-US" smtClean="0"/>
              <a:t>2018/4/12</a:t>
            </a:fld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2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EFE7A3-72C2-4D68-85CA-E5FD9F45FA48}" type="datetime1">
              <a:rPr lang="ja-JP" altLang="en-US" smtClean="0"/>
              <a:t>2018/4/12</a:t>
            </a:fld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 rtl="0">
              <a:defRPr sz="34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5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72B50C-CBB7-41A5-8BAC-4D4BEB39E451}" type="datetime1">
              <a:rPr lang="ja-JP" altLang="en-US" smtClean="0"/>
              <a:t>2018/4/12</a:t>
            </a:fld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 rtl="0">
              <a:defRPr sz="34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5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313654-2199-4721-8F38-7F3B8C98F15F}" type="datetime1">
              <a:rPr lang="ja-JP" altLang="en-US" smtClean="0"/>
              <a:t>2018/4/12</a:t>
            </a:fld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dirty="0"/>
              <a:t>マスター テキストの書式設定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4" name="日付プレースホルダー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fld id="{35931907-38F9-4BF5-87F8-05E5544648E0}" type="datetime1">
              <a:rPr lang="ja-JP" altLang="en-US" smtClean="0"/>
              <a:t>2018/4/12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fld id="{B13333A4-2EF1-4B79-B68C-AB20E66B48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400" kern="1200">
          <a:solidFill>
            <a:schemeClr val="accent1"/>
          </a:solidFill>
          <a:latin typeface="ＭＳ Ｐ明朝" panose="02020600040205080304" pitchFamily="18" charset="-128"/>
          <a:ea typeface="ＭＳ Ｐ明朝" panose="02020600040205080304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没有资本</a:t>
            </a:r>
            <a:r>
              <a:rPr lang="zh-CN" altLang="en-US" dirty="0" smtClean="0"/>
              <a:t>，就没有</a:t>
            </a:r>
            <a:r>
              <a:rPr lang="zh-CN" altLang="en-US" dirty="0"/>
              <a:t>人生吗？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出口直柔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17A7308-0D45-48C3-8DF3-47DCD120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8000" b="1" smtClean="0"/>
              <a:t>谢谢！</a:t>
            </a:r>
            <a:endParaRPr kumimoji="1" lang="ja-JP" altLang="en-US" sz="8000" b="1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624531E3-6BEA-4290-88B8-58D28403B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出口直柔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091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C9D9F8E-EB5E-47BA-8CE3-FCA4E0176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4720" y="0"/>
            <a:ext cx="12961440" cy="701489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/>
              <a:t>富人钱</a:t>
            </a:r>
            <a:r>
              <a:rPr lang="zh-CN" altLang="en-US" smtClean="0"/>
              <a:t>越来越多；穷人</a:t>
            </a:r>
            <a:r>
              <a:rPr lang="zh-CN" altLang="en-US" dirty="0" smtClean="0"/>
              <a:t>工作</a:t>
            </a:r>
            <a:r>
              <a:rPr lang="zh-CN" altLang="en-US" dirty="0" smtClean="0"/>
              <a:t>越来越辛苦，</a:t>
            </a:r>
            <a:r>
              <a:rPr lang="zh-CN" altLang="en-US" dirty="0" smtClean="0"/>
              <a:t>可钱越来越</a:t>
            </a:r>
            <a:r>
              <a:rPr lang="zh-CN" altLang="en-US" smtClean="0"/>
              <a:t>少。为什么</a:t>
            </a:r>
            <a:r>
              <a:rPr lang="zh-CN" altLang="en-US" dirty="0"/>
              <a:t>？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D5405EAC-BA29-4191-A81D-A064F5DE3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484784"/>
            <a:ext cx="4040857" cy="2717476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E8DA6676-B6BA-4FD5-8C18-75F5E87FC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7" y="4260347"/>
            <a:ext cx="4040857" cy="227298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6FE1FC76-4BAE-4B1D-8225-84936C4EB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55" y="1484784"/>
            <a:ext cx="3059070" cy="229430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F1FA1BB9-1AD0-4298-85F5-0F74A763D3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41" y="3852276"/>
            <a:ext cx="2993684" cy="2681053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xmlns="" id="{64743395-E67D-4AD6-BE9F-11DFD629F06C}"/>
              </a:ext>
            </a:extLst>
          </p:cNvPr>
          <p:cNvSpPr/>
          <p:nvPr/>
        </p:nvSpPr>
        <p:spPr>
          <a:xfrm>
            <a:off x="1923739" y="701489"/>
            <a:ext cx="1728192" cy="7252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b="1" dirty="0">
                <a:solidFill>
                  <a:srgbClr val="FF0000"/>
                </a:solidFill>
              </a:rPr>
              <a:t>富人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xmlns="" id="{A8EE2193-9CF6-419C-A9CE-93DCF9222B37}"/>
              </a:ext>
            </a:extLst>
          </p:cNvPr>
          <p:cNvSpPr/>
          <p:nvPr/>
        </p:nvSpPr>
        <p:spPr>
          <a:xfrm>
            <a:off x="8189194" y="686386"/>
            <a:ext cx="1728192" cy="7252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穷人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爆発: 14 pt 18">
            <a:extLst>
              <a:ext uri="{FF2B5EF4-FFF2-40B4-BE49-F238E27FC236}">
                <a16:creationId xmlns:a16="http://schemas.microsoft.com/office/drawing/2014/main" xmlns="" id="{DCF3DCDB-A548-4246-B8A5-BA9BD78B7997}"/>
              </a:ext>
            </a:extLst>
          </p:cNvPr>
          <p:cNvSpPr/>
          <p:nvPr/>
        </p:nvSpPr>
        <p:spPr>
          <a:xfrm>
            <a:off x="5058996" y="4028686"/>
            <a:ext cx="2232248" cy="136815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/>
              <a:t>VS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695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75A0F9C-9C72-447F-9A8D-0D45D488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70" y="188640"/>
            <a:ext cx="11080162" cy="601630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我的看法</a:t>
            </a:r>
            <a:r>
              <a:rPr kumimoji="1" lang="zh-CN" altLang="en-US" dirty="0" smtClean="0"/>
              <a:t>是</a:t>
            </a:r>
            <a:r>
              <a:rPr lang="zh-CN" altLang="en-US" dirty="0" smtClean="0"/>
              <a:t>贫富差距越来越大</a:t>
            </a:r>
            <a:r>
              <a:rPr lang="ja-JP" altLang="en-US" dirty="0" smtClean="0"/>
              <a:t>。一</a:t>
            </a:r>
            <a:r>
              <a:rPr lang="zh-CN" altLang="en-US" dirty="0" smtClean="0"/>
              <a:t>小</a:t>
            </a:r>
            <a:r>
              <a:rPr lang="ja-JP" altLang="en-US" dirty="0" smtClean="0"/>
              <a:t>部分</a:t>
            </a:r>
            <a:r>
              <a:rPr lang="zh-CN" altLang="en-US" dirty="0"/>
              <a:t>的人独占资本。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F6B979B8-8DF6-4FCB-BE4C-F799A8623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124744"/>
            <a:ext cx="6069244" cy="4551933"/>
          </a:xfrm>
        </p:spPr>
      </p:pic>
    </p:spTree>
    <p:extLst>
      <p:ext uri="{BB962C8B-B14F-4D97-AF65-F5344CB8AC3E}">
        <p14:creationId xmlns:p14="http://schemas.microsoft.com/office/powerpoint/2010/main" val="9416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E9D2505-71A8-40EF-BF71-4012E6B24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88640"/>
            <a:ext cx="11305256" cy="1145224"/>
          </a:xfrm>
        </p:spPr>
        <p:txBody>
          <a:bodyPr/>
          <a:lstStyle/>
          <a:p>
            <a:r>
              <a:rPr kumimoji="1" lang="zh-CN" altLang="en-US" dirty="0"/>
              <a:t>为什么</a:t>
            </a:r>
            <a:r>
              <a:rPr kumimoji="1" lang="zh-CN" altLang="en-US" dirty="0" smtClean="0"/>
              <a:t>你要考虑</a:t>
            </a:r>
            <a:r>
              <a:rPr kumimoji="1" lang="zh-CN" altLang="en-US" dirty="0"/>
              <a:t>资本还是钱？如果你</a:t>
            </a:r>
            <a:r>
              <a:rPr kumimoji="1" lang="zh-CN" altLang="en-US" dirty="0" smtClean="0"/>
              <a:t>学习努力</a:t>
            </a:r>
            <a:r>
              <a:rPr lang="zh-CN" altLang="en-US" dirty="0" smtClean="0"/>
              <a:t>，你是不是当然就</a:t>
            </a:r>
            <a:r>
              <a:rPr lang="zh-CN" altLang="en-US" dirty="0"/>
              <a:t>可以成功？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75D434E8-F4D9-403C-B06E-C09A70D0E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78" y="1333864"/>
            <a:ext cx="6953320" cy="3905448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7E40519B-E1C6-409C-82A0-DB026AED6291}"/>
              </a:ext>
            </a:extLst>
          </p:cNvPr>
          <p:cNvSpPr txBox="1"/>
          <p:nvPr/>
        </p:nvSpPr>
        <p:spPr>
          <a:xfrm>
            <a:off x="479376" y="5301208"/>
            <a:ext cx="1144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/>
              <a:t>我</a:t>
            </a:r>
            <a:r>
              <a:rPr kumimoji="1" lang="zh-CN" altLang="en-US" sz="2800" b="1" smtClean="0"/>
              <a:t>同意学习努力对成功很重要，</a:t>
            </a:r>
            <a:r>
              <a:rPr kumimoji="1" lang="zh-CN" altLang="en-US" sz="2800" b="1" dirty="0"/>
              <a:t>可是我不可以完全赞成。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25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ED6F288-C08E-4AB4-BFED-ADBA24F8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8640"/>
            <a:ext cx="10515600" cy="1368152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我不</a:t>
            </a:r>
            <a:r>
              <a:rPr lang="zh-CN" altLang="en-US" dirty="0" smtClean="0"/>
              <a:t>是</a:t>
            </a:r>
            <a:r>
              <a:rPr lang="zh-CN" altLang="en-US" dirty="0" smtClean="0"/>
              <a:t>出身</a:t>
            </a:r>
            <a:r>
              <a:rPr lang="zh-CN" altLang="en-US" dirty="0" smtClean="0"/>
              <a:t>论者</a:t>
            </a:r>
            <a:r>
              <a:rPr lang="en-US" altLang="zh-CN" dirty="0"/>
              <a:t>(Nativist)</a:t>
            </a:r>
            <a:r>
              <a:rPr lang="zh-CN" altLang="en-US" dirty="0" smtClean="0"/>
              <a:t>。</a:t>
            </a:r>
            <a:r>
              <a:rPr lang="zh-CN" altLang="en-US" dirty="0" smtClean="0"/>
              <a:t>但</a:t>
            </a:r>
            <a:r>
              <a:rPr lang="zh-CN" altLang="en-US" dirty="0" smtClean="0"/>
              <a:t>我</a:t>
            </a:r>
            <a:r>
              <a:rPr lang="zh-CN" altLang="en-US" dirty="0"/>
              <a:t>觉得如果</a:t>
            </a:r>
            <a:r>
              <a:rPr lang="zh-CN" altLang="en-US" dirty="0" smtClean="0"/>
              <a:t>孩子出生在一个</a:t>
            </a:r>
            <a:r>
              <a:rPr lang="zh-CN" altLang="en-US" dirty="0" smtClean="0"/>
              <a:t>富豪家庭</a:t>
            </a:r>
            <a:r>
              <a:rPr lang="zh-CN" altLang="en-US" dirty="0" smtClean="0"/>
              <a:t>，</a:t>
            </a:r>
            <a:r>
              <a:rPr lang="zh-CN" altLang="en-US" dirty="0"/>
              <a:t>他们</a:t>
            </a:r>
            <a:r>
              <a:rPr lang="zh-CN" altLang="en-US" dirty="0" smtClean="0"/>
              <a:t>可以比较容易地成功。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7B5368FA-B185-457C-A7DA-5B77CF538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1" y="1268760"/>
            <a:ext cx="5781675" cy="3848100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F17A659A-FB5F-4884-B098-9F8943A3276D}"/>
              </a:ext>
            </a:extLst>
          </p:cNvPr>
          <p:cNvSpPr txBox="1"/>
          <p:nvPr/>
        </p:nvSpPr>
        <p:spPr>
          <a:xfrm>
            <a:off x="335360" y="5373216"/>
            <a:ext cx="1144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为什么呢？因为我觉得成功的钥匙是资本。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492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01DA05F-2FDC-4A9B-B6F9-8CE3EA8C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88640"/>
            <a:ext cx="10515600" cy="165618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要</a:t>
            </a:r>
            <a:r>
              <a:rPr kumimoji="1" lang="zh-CN" altLang="en-US" dirty="0"/>
              <a:t>成功</a:t>
            </a:r>
            <a:r>
              <a:rPr kumimoji="1" lang="zh-CN" altLang="en-US" dirty="0" smtClean="0"/>
              <a:t>，就得</a:t>
            </a:r>
            <a:r>
              <a:rPr kumimoji="1" lang="zh-CN" altLang="en-US" dirty="0"/>
              <a:t>有资本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</a:t>
            </a:r>
            <a:r>
              <a:rPr lang="zh-CN" altLang="en-US" dirty="0" smtClean="0"/>
              <a:t>房产</a:t>
            </a:r>
            <a:r>
              <a:rPr lang="zh-CN" altLang="en-US" dirty="0"/>
              <a:t>，</a:t>
            </a:r>
            <a:r>
              <a:rPr lang="ja-JP" altLang="en-US" dirty="0"/>
              <a:t>股票</a:t>
            </a:r>
            <a:r>
              <a:rPr lang="zh-CN" altLang="en-US" dirty="0"/>
              <a:t>，</a:t>
            </a:r>
            <a:r>
              <a:rPr lang="ja-JP" altLang="en-US" dirty="0" smtClean="0"/>
              <a:t>积蓄</a:t>
            </a:r>
            <a:r>
              <a:rPr lang="zh-CN" altLang="en-US" dirty="0" smtClean="0"/>
              <a:t>，大学</a:t>
            </a:r>
            <a:r>
              <a:rPr lang="zh-CN" altLang="en-US" dirty="0" smtClean="0"/>
              <a:t>学历， 等等。这些动产的和不动产的资本可以</a:t>
            </a:r>
            <a:r>
              <a:rPr lang="zh-CN" altLang="en-US" dirty="0" smtClean="0"/>
              <a:t>再次</a:t>
            </a:r>
            <a:r>
              <a:rPr lang="zh-CN" altLang="en-US" dirty="0" smtClean="0"/>
              <a:t>投资，转换成更多的资本和经济利益。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FEB04A32-5A64-4F1D-B50E-1B9F878BA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24" y="1844824"/>
            <a:ext cx="7796147" cy="4351338"/>
          </a:xfrm>
        </p:spPr>
      </p:pic>
    </p:spTree>
    <p:extLst>
      <p:ext uri="{BB962C8B-B14F-4D97-AF65-F5344CB8AC3E}">
        <p14:creationId xmlns:p14="http://schemas.microsoft.com/office/powerpoint/2010/main" val="42742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C23EEA3-8450-4722-8322-FBAE1466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60648"/>
            <a:ext cx="11377264" cy="1145224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我明白学历可以</a:t>
            </a:r>
            <a:r>
              <a:rPr lang="zh-CN" altLang="en-US" dirty="0" smtClean="0"/>
              <a:t>扭转一个人的</a:t>
            </a:r>
            <a:r>
              <a:rPr lang="zh-CN" altLang="en-US" dirty="0"/>
              <a:t>运命</a:t>
            </a:r>
            <a:r>
              <a:rPr lang="zh-CN" altLang="en-US" dirty="0" smtClean="0"/>
              <a:t>。可是</a:t>
            </a:r>
            <a:r>
              <a:rPr lang="zh-CN" altLang="en-US" dirty="0"/>
              <a:t>为了去上好的大学，你也要钱</a:t>
            </a:r>
            <a:r>
              <a:rPr lang="zh-CN" altLang="en-US" dirty="0" smtClean="0"/>
              <a:t>。比如</a:t>
            </a:r>
            <a:r>
              <a:rPr lang="zh-CN" altLang="en-US" dirty="0"/>
              <a:t>说，去好的高中</a:t>
            </a:r>
            <a:r>
              <a:rPr lang="zh-CN" altLang="en-US" dirty="0" smtClean="0"/>
              <a:t>和</a:t>
            </a:r>
            <a:r>
              <a:rPr lang="zh-CN" altLang="en-US" dirty="0" smtClean="0"/>
              <a:t>大学，念书，</a:t>
            </a:r>
            <a:r>
              <a:rPr lang="zh-CN" altLang="en-US" dirty="0" smtClean="0"/>
              <a:t>买教科书</a:t>
            </a:r>
            <a:r>
              <a:rPr lang="zh-CN" altLang="en-US" dirty="0"/>
              <a:t>，住</a:t>
            </a:r>
            <a:r>
              <a:rPr lang="zh-CN" altLang="en-US" dirty="0" smtClean="0"/>
              <a:t>在大城市</a:t>
            </a:r>
            <a:r>
              <a:rPr lang="zh-CN" altLang="en-US" dirty="0"/>
              <a:t>。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0565B06D-9C8B-447F-9DB9-31DD4998C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425808"/>
            <a:ext cx="6537221" cy="4351338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A19CC8CF-A1C4-49C4-A8C2-BF5FA66FA26D}"/>
              </a:ext>
            </a:extLst>
          </p:cNvPr>
          <p:cNvSpPr txBox="1"/>
          <p:nvPr/>
        </p:nvSpPr>
        <p:spPr>
          <a:xfrm>
            <a:off x="335360" y="5777146"/>
            <a:ext cx="116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/>
              <a:t>努力学习重要</a:t>
            </a:r>
            <a:r>
              <a:rPr kumimoji="1" lang="zh-CN" altLang="en-US" sz="2800" b="1" dirty="0"/>
              <a:t>是重要，可是我觉得资本更</a:t>
            </a:r>
            <a:r>
              <a:rPr kumimoji="1" lang="zh-CN" altLang="en-US" sz="2800" b="1" dirty="0" smtClean="0"/>
              <a:t>重要，</a:t>
            </a:r>
            <a:r>
              <a:rPr kumimoji="1" lang="zh-CN" altLang="en-US" sz="2800" b="1" smtClean="0"/>
              <a:t>有资本才能获得</a:t>
            </a:r>
            <a:r>
              <a:rPr kumimoji="1" lang="zh-CN" altLang="en-US" sz="2800" b="1" dirty="0"/>
              <a:t>好的学历。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7893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5ECC3AF-94AD-4555-AA1D-3029BB92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1593288" cy="2304256"/>
          </a:xfrm>
        </p:spPr>
        <p:txBody>
          <a:bodyPr>
            <a:normAutofit/>
          </a:bodyPr>
          <a:lstStyle/>
          <a:p>
            <a:r>
              <a:rPr lang="zh-CN" altLang="en-US" dirty="0"/>
              <a:t>再说，如果你有资本，你</a:t>
            </a:r>
            <a:r>
              <a:rPr lang="zh-CN" altLang="en-US" dirty="0" smtClean="0"/>
              <a:t>不要担心，因为钱</a:t>
            </a:r>
            <a:r>
              <a:rPr lang="zh-CN" altLang="en-US" dirty="0"/>
              <a:t>也</a:t>
            </a:r>
            <a:r>
              <a:rPr lang="zh-CN" altLang="en-US" dirty="0" smtClean="0"/>
              <a:t>可以让你健康</a:t>
            </a:r>
            <a:r>
              <a:rPr lang="zh-CN" altLang="en-US" dirty="0"/>
              <a:t>。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没有贷款和债务</a:t>
            </a:r>
            <a:r>
              <a:rPr lang="zh-CN" altLang="en-US" dirty="0" smtClean="0"/>
              <a:t>，你可以</a:t>
            </a:r>
            <a:r>
              <a:rPr lang="zh-CN" altLang="en-US" dirty="0"/>
              <a:t>吃营养价值高</a:t>
            </a:r>
            <a:r>
              <a:rPr lang="ja-JP" altLang="en-US" dirty="0"/>
              <a:t>的食品</a:t>
            </a:r>
            <a:r>
              <a:rPr lang="en-US" altLang="ja-JP" dirty="0" smtClean="0"/>
              <a:t>,</a:t>
            </a:r>
            <a:r>
              <a:rPr lang="zh-CN" altLang="en-US" dirty="0" smtClean="0"/>
              <a:t> 住</a:t>
            </a:r>
            <a:r>
              <a:rPr lang="zh-CN" altLang="en-US" dirty="0" smtClean="0"/>
              <a:t>很</a:t>
            </a:r>
            <a:r>
              <a:rPr lang="zh-CN" altLang="en-US" dirty="0" smtClean="0"/>
              <a:t>好</a:t>
            </a:r>
            <a:r>
              <a:rPr lang="zh-CN" altLang="en-US" dirty="0"/>
              <a:t>的房子。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如果没有资本，</a:t>
            </a:r>
            <a:r>
              <a:rPr lang="zh-CN" altLang="en-US" dirty="0" smtClean="0"/>
              <a:t>这些都是不可</a:t>
            </a:r>
            <a:r>
              <a:rPr lang="zh-CN" altLang="en-US" dirty="0"/>
              <a:t>。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ja-JP" altLang="en-US" dirty="0"/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xmlns="" id="{E4C191AF-6584-4908-AD66-FDFB22AF0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708920"/>
            <a:ext cx="4346032" cy="3264966"/>
          </a:xfr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4D291D94-4F3B-48FC-A703-62B9A45CD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931901"/>
            <a:ext cx="5050043" cy="281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C6ECE51-866E-40C0-AA23-27BF95530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32656"/>
            <a:ext cx="11377264" cy="194421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所以</a:t>
            </a:r>
            <a:r>
              <a:rPr lang="zh-CN" altLang="en-US" dirty="0" smtClean="0"/>
              <a:t>说</a:t>
            </a:r>
            <a:r>
              <a:rPr lang="zh-CN" altLang="en-US" dirty="0"/>
              <a:t>，我们的</a:t>
            </a:r>
            <a:r>
              <a:rPr lang="zh-CN" altLang="en-US" dirty="0" smtClean="0"/>
              <a:t>社会是一个阶级</a:t>
            </a:r>
            <a:r>
              <a:rPr lang="zh-CN" altLang="en-US" dirty="0"/>
              <a:t>社会</a:t>
            </a:r>
            <a:r>
              <a:rPr lang="ja-JP" altLang="en-US" dirty="0" err="1"/>
              <a:t>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zh-CN" altLang="en-US" dirty="0"/>
              <a:t>有资本的人可以</a:t>
            </a:r>
            <a:r>
              <a:rPr lang="zh-CN" altLang="en-US" dirty="0" smtClean="0"/>
              <a:t>继承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ji</a:t>
            </a:r>
            <a:r>
              <a:rPr lang="en-US" altLang="zh-CN" dirty="0" smtClean="0"/>
              <a:t>̀ </a:t>
            </a:r>
            <a:r>
              <a:rPr lang="en-US" altLang="zh-CN" dirty="0" err="1" smtClean="0"/>
              <a:t>chéng</a:t>
            </a:r>
            <a:r>
              <a:rPr lang="en-US" altLang="zh-CN" dirty="0" smtClean="0"/>
              <a:t>, inherit)</a:t>
            </a:r>
            <a:r>
              <a:rPr lang="zh-CN" altLang="en-US" dirty="0" smtClean="0"/>
              <a:t>他们</a:t>
            </a:r>
            <a:r>
              <a:rPr lang="zh-CN" altLang="en-US" dirty="0"/>
              <a:t>的</a:t>
            </a:r>
            <a:r>
              <a:rPr lang="zh-CN" altLang="en-US" dirty="0" smtClean="0"/>
              <a:t>特权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te</a:t>
            </a:r>
            <a:r>
              <a:rPr lang="en-US" altLang="zh-CN" dirty="0" smtClean="0"/>
              <a:t>̀ </a:t>
            </a:r>
            <a:r>
              <a:rPr lang="en-US" altLang="zh-CN" dirty="0" err="1" smtClean="0"/>
              <a:t>quán</a:t>
            </a:r>
            <a:r>
              <a:rPr lang="en-US" altLang="zh-CN" dirty="0" smtClean="0"/>
              <a:t>, privilege)</a:t>
            </a:r>
            <a:r>
              <a:rPr lang="zh-CN" altLang="en-US" dirty="0" smtClean="0"/>
              <a:t>。没有</a:t>
            </a:r>
            <a:r>
              <a:rPr lang="zh-CN" altLang="en-US" dirty="0"/>
              <a:t>钱</a:t>
            </a:r>
            <a:r>
              <a:rPr lang="zh-CN" altLang="en-US" dirty="0" smtClean="0"/>
              <a:t>的人成功</a:t>
            </a:r>
            <a:r>
              <a:rPr lang="zh-CN" altLang="en-US" dirty="0"/>
              <a:t>可能是可能，可是太</a:t>
            </a:r>
            <a:r>
              <a:rPr lang="zh-CN" altLang="en-US" dirty="0" smtClean="0"/>
              <a:t>难了。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DC6C945F-7FA3-4943-AE90-CF79E7F72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02" y="2276872"/>
            <a:ext cx="2885461" cy="3847282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51586602-95C8-446B-A9A9-08D20A1C9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38" y="3068960"/>
            <a:ext cx="3488237" cy="253212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0608418C-7A5C-4805-BA37-A589BC451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827894"/>
            <a:ext cx="3650583" cy="274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都市のスケッチ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443_TF03031010_TF03031010.potx" id="{63771467-DCEC-461F-92B7-CC4D38A1C888}" vid="{58CA951C-3BD0-4000-9B93-5497E98B996C}"/>
    </a:ext>
  </a:extLst>
</a:theme>
</file>

<file path=ppt/theme/theme2.xml><?xml version="1.0" encoding="utf-8"?>
<a:theme xmlns:a="http://schemas.openxmlformats.org/drawingml/2006/main" name="Office テーマ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tf03031010</Template>
  <TotalTime>147</TotalTime>
  <Words>269</Words>
  <Application>Microsoft Macintosh PowerPoint</Application>
  <PresentationFormat>Widescreen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Century Schoolbook</vt:lpstr>
      <vt:lpstr>ＭＳ Ｐゴシック</vt:lpstr>
      <vt:lpstr>ＭＳ Ｐ明朝</vt:lpstr>
      <vt:lpstr>ＭＳ ゴシック</vt:lpstr>
      <vt:lpstr>宋体</vt:lpstr>
      <vt:lpstr>Arial</vt:lpstr>
      <vt:lpstr>都市のスケッチ 16X9</vt:lpstr>
      <vt:lpstr>没有资本，就没有人生吗？</vt:lpstr>
      <vt:lpstr>富人钱越来越多；穷人工作越来越辛苦，可钱越来越少。为什么？</vt:lpstr>
      <vt:lpstr>我的看法是贫富差距越来越大。一小部分的人独占资本。</vt:lpstr>
      <vt:lpstr>为什么你要考虑资本还是钱？如果你学习努力，你是不是当然就可以成功？</vt:lpstr>
      <vt:lpstr>我不是出身论者(Nativist)。但我觉得如果孩子出生在一个富豪家庭，他们可以比较容易地成功。 </vt:lpstr>
      <vt:lpstr>要成功，就得有资本: 房产，股票，积蓄，大学学历， 等等。这些动产的和不动产的资本可以再次投资，转换成更多的资本和经济利益。</vt:lpstr>
      <vt:lpstr>我明白学历可以扭转一个人的运命。可是为了去上好的大学，你也要钱。比如说，去好的高中和大学，念书，买教科书，住在大城市。</vt:lpstr>
      <vt:lpstr>再说，如果你有资本，你不要担心，因为钱也可以让你健康。 没有贷款和债务，你可以吃营养价值高的食品, 住很好的房子。 如果没有资本，这些都是不可。 </vt:lpstr>
      <vt:lpstr>所以说，我们的社会是一个阶级社会。 有资本的人可以继承(jì chéng, inherit)他们的特权(tè quán, privilege)。没有钱的人成功可能是可能，可是太难了。</vt:lpstr>
      <vt:lpstr>谢谢！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没有资本，没有人生吗？</dc:title>
  <dc:creator>tebasakiman@gmail.com</dc:creator>
  <cp:lastModifiedBy>Rujie Wang</cp:lastModifiedBy>
  <cp:revision>18</cp:revision>
  <dcterms:created xsi:type="dcterms:W3CDTF">2018-04-12T14:04:26Z</dcterms:created>
  <dcterms:modified xsi:type="dcterms:W3CDTF">2018-04-12T16:59:01Z</dcterms:modified>
</cp:coreProperties>
</file>