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94" d="100"/>
          <a:sy n="94" d="100"/>
        </p:scale>
        <p:origin x="62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46159-232B-40F6-B6BF-832BED913B62}" type="datetimeFigureOut">
              <a:rPr lang="en-US" smtClean="0"/>
              <a:t>4/12/19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ABF046A-96B8-436F-849F-E211835B2600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4416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46159-232B-40F6-B6BF-832BED913B62}" type="datetimeFigureOut">
              <a:rPr lang="en-US" smtClean="0"/>
              <a:t>4/12/19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F046A-96B8-436F-849F-E211835B2600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6204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46159-232B-40F6-B6BF-832BED913B62}" type="datetimeFigureOut">
              <a:rPr lang="en-US" smtClean="0"/>
              <a:t>4/12/19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F046A-96B8-436F-849F-E211835B2600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0622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46159-232B-40F6-B6BF-832BED913B62}" type="datetimeFigureOut">
              <a:rPr lang="en-US" smtClean="0"/>
              <a:t>4/12/19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F046A-96B8-436F-849F-E211835B2600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8962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46159-232B-40F6-B6BF-832BED913B62}" type="datetimeFigureOut">
              <a:rPr lang="en-US" smtClean="0"/>
              <a:t>4/12/19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F046A-96B8-436F-849F-E211835B2600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380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46159-232B-40F6-B6BF-832BED913B62}" type="datetimeFigureOut">
              <a:rPr lang="en-US" smtClean="0"/>
              <a:t>4/12/19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F046A-96B8-436F-849F-E211835B2600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8073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46159-232B-40F6-B6BF-832BED913B62}" type="datetimeFigureOut">
              <a:rPr lang="en-US" smtClean="0"/>
              <a:t>4/12/19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F046A-96B8-436F-849F-E211835B2600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3201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46159-232B-40F6-B6BF-832BED913B62}" type="datetimeFigureOut">
              <a:rPr lang="en-US" smtClean="0"/>
              <a:t>4/12/19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F046A-96B8-436F-849F-E211835B2600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6319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46159-232B-40F6-B6BF-832BED913B62}" type="datetimeFigureOut">
              <a:rPr lang="en-US" smtClean="0"/>
              <a:t>4/12/19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F046A-96B8-436F-849F-E211835B2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18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46159-232B-40F6-B6BF-832BED913B62}" type="datetimeFigureOut">
              <a:rPr lang="en-US" smtClean="0"/>
              <a:t>4/12/19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F046A-96B8-436F-849F-E211835B2600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0643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FEA46159-232B-40F6-B6BF-832BED913B62}" type="datetimeFigureOut">
              <a:rPr lang="en-US" smtClean="0"/>
              <a:t>4/12/19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F046A-96B8-436F-849F-E211835B2600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948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46159-232B-40F6-B6BF-832BED913B62}" type="datetimeFigureOut">
              <a:rPr lang="en-US" smtClean="0"/>
              <a:t>4/12/19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ABF046A-96B8-436F-849F-E211835B260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7290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B15A7-D4BF-43C1-951D-024BB25F11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资本主义</a:t>
            </a:r>
            <a:r>
              <a:rPr lang="zh-TW" altLang="en-US" dirty="0"/>
              <a:t>市场经济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9BE5B9-01BB-4D96-83F1-0F4338B9C43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叶羽飞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174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46724-EA24-4756-9990-A931C3B30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zh-CN" altLang="en-US" dirty="0"/>
              <a:t>资本主义</a:t>
            </a:r>
            <a:r>
              <a:rPr lang="zh-TW" altLang="en-US" dirty="0"/>
              <a:t>全</a:t>
            </a:r>
            <a:r>
              <a:rPr lang="zh-CN" altLang="en-US" dirty="0"/>
              <a:t>球化的好处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93F23F-EE22-4CFD-AAC9-F65B940ECD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4"/>
            <a:ext cx="4162555" cy="3450613"/>
          </a:xfrm>
        </p:spPr>
        <p:txBody>
          <a:bodyPr>
            <a:normAutofit/>
          </a:bodyPr>
          <a:lstStyle/>
          <a:p>
            <a:r>
              <a:rPr lang="zh-CN" altLang="en-US" sz="3200" dirty="0"/>
              <a:t>今天的世界经济比别的年代</a:t>
            </a:r>
            <a:r>
              <a:rPr lang="zh-TW" altLang="en-US" sz="3200" dirty="0"/>
              <a:t>发展得</a:t>
            </a:r>
            <a:r>
              <a:rPr lang="zh-CN" altLang="en-US" sz="3200" dirty="0"/>
              <a:t>都更大、</a:t>
            </a:r>
            <a:r>
              <a:rPr lang="zh-TW" altLang="en-US" sz="3200" dirty="0"/>
              <a:t>更快</a:t>
            </a:r>
            <a:r>
              <a:rPr lang="zh-CN" altLang="en-US" sz="3200" dirty="0"/>
              <a:t>；</a:t>
            </a:r>
            <a:endParaRPr lang="en-US" altLang="zh-CN" sz="3200" dirty="0"/>
          </a:p>
          <a:p>
            <a:r>
              <a:rPr lang="zh-TW" altLang="en-US" sz="3200" dirty="0"/>
              <a:t>人民的</a:t>
            </a:r>
            <a:r>
              <a:rPr lang="zh-CN" altLang="en-US" sz="3200" dirty="0"/>
              <a:t>平均生活水平比</a:t>
            </a:r>
            <a:r>
              <a:rPr lang="zh-TW" altLang="en-US" sz="3200" dirty="0"/>
              <a:t>以</a:t>
            </a:r>
            <a:r>
              <a:rPr lang="zh-CN" altLang="en-US" sz="3200" dirty="0"/>
              <a:t>前更高</a:t>
            </a:r>
            <a:endParaRPr lang="en-US" sz="3200" dirty="0"/>
          </a:p>
        </p:txBody>
      </p:sp>
      <p:pic>
        <p:nvPicPr>
          <p:cNvPr id="4098" name="Picture 2" descr="Image result for ä¸­å½æ¹é©å¼æ¾">
            <a:extLst>
              <a:ext uri="{FF2B5EF4-FFF2-40B4-BE49-F238E27FC236}">
                <a16:creationId xmlns:a16="http://schemas.microsoft.com/office/drawing/2014/main" id="{056566E2-6A03-436C-A720-CD9DC76284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4411" y="2414122"/>
            <a:ext cx="4960443" cy="2653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5181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35C3D674-3D59-4E93-80CA-0C0A9095E8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C884B8F8-FDC9-498B-9960-5D7260AFCB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417737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5" name="Rectangle 74">
            <a:extLst>
              <a:ext uri="{FF2B5EF4-FFF2-40B4-BE49-F238E27FC236}">
                <a16:creationId xmlns:a16="http://schemas.microsoft.com/office/drawing/2014/main" id="{EF2A81E1-BCBE-426B-8C09-33274E6940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5ADC35-D897-4231-BDAD-4703947C2C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1" y="2265528"/>
            <a:ext cx="4172212" cy="3200817"/>
          </a:xfrm>
        </p:spPr>
        <p:txBody>
          <a:bodyPr>
            <a:normAutofit lnSpcReduction="10000"/>
          </a:bodyPr>
          <a:lstStyle/>
          <a:p>
            <a:r>
              <a:rPr lang="zh-CN" altLang="en-US" sz="2800" dirty="0"/>
              <a:t>但是，今天</a:t>
            </a:r>
            <a:r>
              <a:rPr lang="zh-TW" altLang="en-US" sz="2800" dirty="0"/>
              <a:t>的</a:t>
            </a:r>
            <a:r>
              <a:rPr lang="zh-CN" altLang="en-US" sz="2800" dirty="0"/>
              <a:t>世界也</a:t>
            </a:r>
            <a:r>
              <a:rPr lang="zh-TW" altLang="en-US" sz="2800" dirty="0"/>
              <a:t>存在</a:t>
            </a:r>
            <a:r>
              <a:rPr lang="zh-CN" altLang="en-US" sz="2800" dirty="0"/>
              <a:t>最大的贫富差距和</a:t>
            </a:r>
            <a:r>
              <a:rPr lang="zh-TW" altLang="en-US" sz="2800" dirty="0"/>
              <a:t>严重的环境</a:t>
            </a:r>
            <a:r>
              <a:rPr lang="zh-CN" altLang="en-US" sz="2800" dirty="0"/>
              <a:t>污染</a:t>
            </a:r>
            <a:endParaRPr lang="en-US" altLang="zh-CN" sz="2800" dirty="0"/>
          </a:p>
          <a:p>
            <a:r>
              <a:rPr lang="en-US" altLang="zh-CN" sz="2800" dirty="0"/>
              <a:t>《</a:t>
            </a:r>
            <a:r>
              <a:rPr lang="zh-CN" altLang="en-US" sz="2800" dirty="0"/>
              <a:t>我爱高跟鞋</a:t>
            </a:r>
            <a:r>
              <a:rPr lang="en-US" altLang="zh-CN" sz="2800" dirty="0"/>
              <a:t>》</a:t>
            </a:r>
            <a:r>
              <a:rPr lang="zh-CN" altLang="en-US" sz="2800" dirty="0"/>
              <a:t>是一个纪录片，</a:t>
            </a:r>
            <a:r>
              <a:rPr lang="zh-TW" altLang="en-US" sz="2800" dirty="0"/>
              <a:t>展现出</a:t>
            </a:r>
            <a:r>
              <a:rPr lang="zh-CN" altLang="en-US" sz="2800" dirty="0"/>
              <a:t>资本全球化的好处和坏处</a:t>
            </a:r>
            <a:endParaRPr lang="en-US" sz="2800" dirty="0"/>
          </a:p>
        </p:txBody>
      </p:sp>
      <p:pic>
        <p:nvPicPr>
          <p:cNvPr id="5122" name="Picture 2" descr="Image result for gap between rich and poor">
            <a:extLst>
              <a:ext uri="{FF2B5EF4-FFF2-40B4-BE49-F238E27FC236}">
                <a16:creationId xmlns:a16="http://schemas.microsoft.com/office/drawing/2014/main" id="{738A34CA-1D0C-44E1-A746-62E02E6C5A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4411" y="1024056"/>
            <a:ext cx="4960442" cy="4223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" name="Picture 76">
            <a:extLst>
              <a:ext uri="{FF2B5EF4-FFF2-40B4-BE49-F238E27FC236}">
                <a16:creationId xmlns:a16="http://schemas.microsoft.com/office/drawing/2014/main" id="{39D1DDD4-5BB3-45BA-B9B3-06B62299AD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A24DAE64-2302-42EA-8239-F2F0775CA5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3285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1CE580D1-F917-4567-AFB4-99AA9B52A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4" name="Picture 73">
            <a:extLst>
              <a:ext uri="{FF2B5EF4-FFF2-40B4-BE49-F238E27FC236}">
                <a16:creationId xmlns:a16="http://schemas.microsoft.com/office/drawing/2014/main" id="{1F5620B8-A2D8-4568-B566-F0453A0D91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1C7D2BA4-4B7A-4596-8BCC-5CF7154238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4977F1E1-2B6F-4BB6-899F-67D8764D83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80" name="Rectangle 79">
            <a:extLst>
              <a:ext uri="{FF2B5EF4-FFF2-40B4-BE49-F238E27FC236}">
                <a16:creationId xmlns:a16="http://schemas.microsoft.com/office/drawing/2014/main" id="{4F6621CF-F493-40D5-98AE-24A9D3AD43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178" y="0"/>
            <a:ext cx="12194875" cy="4950268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90DEE8B-8551-4F8B-9431-8E9DDE068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78896" y="643467"/>
            <a:ext cx="5975956" cy="4127545"/>
          </a:xfrm>
        </p:spPr>
        <p:txBody>
          <a:bodyPr vert="horz" lIns="91440" tIns="45720" rIns="91440" bIns="0" rtlCol="0" anchor="ctr">
            <a:normAutofit/>
          </a:bodyPr>
          <a:lstStyle/>
          <a:p>
            <a:r>
              <a:rPr lang="zh-CN" altLang="en-US" dirty="0"/>
              <a:t>中国工人比他们的祖先更富裕。但是，比较美国人</a:t>
            </a:r>
            <a:r>
              <a:rPr lang="zh-TW" altLang="en-US" dirty="0"/>
              <a:t>还很</a:t>
            </a:r>
            <a:r>
              <a:rPr lang="zh-CN" altLang="en-US" dirty="0"/>
              <a:t>贫寒，</a:t>
            </a:r>
            <a:r>
              <a:rPr lang="zh-TW" altLang="en-US" dirty="0"/>
              <a:t>很多工人</a:t>
            </a:r>
            <a:r>
              <a:rPr lang="zh-CN" altLang="en-US" dirty="0"/>
              <a:t>不能买他们制作的产品因为他们没有</a:t>
            </a:r>
            <a:r>
              <a:rPr lang="zh-TW" altLang="en-US" dirty="0"/>
              <a:t>足</a:t>
            </a:r>
            <a:r>
              <a:rPr lang="zh-CN" altLang="en-US" dirty="0"/>
              <a:t>够的钱。</a:t>
            </a:r>
            <a:endParaRPr lang="en-US" sz="4800" dirty="0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CADEE02A-D296-42EA-88F5-7803F69CEE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4950269"/>
            <a:ext cx="12191695" cy="19077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9" name="Picture 2" descr="Image result for æç±é«è·é">
            <a:extLst>
              <a:ext uri="{FF2B5EF4-FFF2-40B4-BE49-F238E27FC236}">
                <a16:creationId xmlns:a16="http://schemas.microsoft.com/office/drawing/2014/main" id="{8BE2B8E3-CB59-4115-98F2-29879346780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27"/>
          <a:stretch/>
        </p:blipFill>
        <p:spPr bwMode="auto">
          <a:xfrm>
            <a:off x="3179" y="-2"/>
            <a:ext cx="4651117" cy="6858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4139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high heels collection">
            <a:extLst>
              <a:ext uri="{FF2B5EF4-FFF2-40B4-BE49-F238E27FC236}">
                <a16:creationId xmlns:a16="http://schemas.microsoft.com/office/drawing/2014/main" id="{0170B934-7D82-4B25-889F-BB141766F17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91" r="9090" b="14715"/>
          <a:stretch/>
        </p:blipFill>
        <p:spPr bwMode="auto">
          <a:xfrm>
            <a:off x="2" y="10"/>
            <a:ext cx="12191695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Rectangle 70">
            <a:extLst>
              <a:ext uri="{FF2B5EF4-FFF2-40B4-BE49-F238E27FC236}">
                <a16:creationId xmlns:a16="http://schemas.microsoft.com/office/drawing/2014/main" id="{F2AF0D79-4A1A-4F27-B9F0-CF252C4AC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178" y="636753"/>
            <a:ext cx="8299435" cy="5572810"/>
          </a:xfrm>
          <a:prstGeom prst="rect">
            <a:avLst/>
          </a:prstGeom>
          <a:solidFill>
            <a:srgbClr val="000001">
              <a:alpha val="74902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8E83266B-97F8-4AB9-818F-3A70E8D85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06385" y="1847088"/>
            <a:ext cx="6813363" cy="0"/>
          </a:xfrm>
          <a:prstGeom prst="line">
            <a:avLst/>
          </a:prstGeom>
          <a:ln w="31750">
            <a:solidFill>
              <a:srgbClr val="D3DA1D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B26BD4-0F91-42D7-9381-AA4638DC72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4017" y="2015733"/>
            <a:ext cx="6815731" cy="4021267"/>
          </a:xfrm>
        </p:spPr>
        <p:txBody>
          <a:bodyPr>
            <a:normAutofit/>
          </a:bodyPr>
          <a:lstStyle/>
          <a:p>
            <a:pPr>
              <a:buClr>
                <a:srgbClr val="D3DA1D"/>
              </a:buClr>
            </a:pPr>
            <a:r>
              <a:rPr lang="zh-CN" altLang="en-US" sz="2800" dirty="0">
                <a:solidFill>
                  <a:srgbClr val="FFFFFE"/>
                </a:solidFill>
              </a:rPr>
              <a:t>美国人的收入</a:t>
            </a:r>
            <a:r>
              <a:rPr lang="zh-TW" altLang="en-US" sz="2800" dirty="0">
                <a:solidFill>
                  <a:srgbClr val="FFFFFE"/>
                </a:solidFill>
              </a:rPr>
              <a:t>比较</a:t>
            </a:r>
            <a:r>
              <a:rPr lang="zh-CN" altLang="en-US" sz="2800" dirty="0">
                <a:solidFill>
                  <a:srgbClr val="FFFFFE"/>
                </a:solidFill>
              </a:rPr>
              <a:t>高，买太多</a:t>
            </a:r>
            <a:r>
              <a:rPr lang="zh-TW" altLang="en-US" sz="2800" dirty="0">
                <a:solidFill>
                  <a:srgbClr val="FFFFFE"/>
                </a:solidFill>
              </a:rPr>
              <a:t>的</a:t>
            </a:r>
            <a:r>
              <a:rPr lang="zh-CN" altLang="en-US" sz="2800" dirty="0">
                <a:solidFill>
                  <a:srgbClr val="FFFFFE"/>
                </a:solidFill>
              </a:rPr>
              <a:t>东西，有的人说美国有消费文化。</a:t>
            </a:r>
            <a:endParaRPr lang="en-US" altLang="zh-CN" sz="2800" dirty="0">
              <a:solidFill>
                <a:srgbClr val="FFFFFE"/>
              </a:solidFill>
            </a:endParaRPr>
          </a:p>
          <a:p>
            <a:pPr>
              <a:buClr>
                <a:srgbClr val="D3DA1D"/>
              </a:buClr>
            </a:pPr>
            <a:r>
              <a:rPr lang="zh-CN" altLang="en-US" sz="2800" dirty="0">
                <a:solidFill>
                  <a:srgbClr val="FFFFFE"/>
                </a:solidFill>
              </a:rPr>
              <a:t>比如，在</a:t>
            </a:r>
            <a:r>
              <a:rPr lang="en-US" altLang="zh-CN" sz="2800" dirty="0">
                <a:solidFill>
                  <a:srgbClr val="FFFFFE"/>
                </a:solidFill>
              </a:rPr>
              <a:t>《</a:t>
            </a:r>
            <a:r>
              <a:rPr lang="zh-CN" altLang="en-US" sz="2800" dirty="0">
                <a:solidFill>
                  <a:srgbClr val="FFFFFE"/>
                </a:solidFill>
              </a:rPr>
              <a:t>我爱高跟鞋</a:t>
            </a:r>
            <a:r>
              <a:rPr lang="en-US" altLang="zh-CN" sz="2800" dirty="0">
                <a:solidFill>
                  <a:srgbClr val="FFFFFE"/>
                </a:solidFill>
              </a:rPr>
              <a:t>》</a:t>
            </a:r>
            <a:r>
              <a:rPr lang="zh-CN" altLang="en-US" sz="2800" dirty="0">
                <a:solidFill>
                  <a:srgbClr val="FFFFFE"/>
                </a:solidFill>
              </a:rPr>
              <a:t>，韩裔美国人杨</a:t>
            </a:r>
            <a:r>
              <a:rPr lang="zh-TW" altLang="en-US" sz="2800" dirty="0">
                <a:solidFill>
                  <a:srgbClr val="FFFFFE"/>
                </a:solidFill>
              </a:rPr>
              <a:t>娜</a:t>
            </a:r>
            <a:r>
              <a:rPr lang="zh-CN" altLang="en-US" sz="2800" dirty="0">
                <a:solidFill>
                  <a:srgbClr val="FFFFFE"/>
                </a:solidFill>
              </a:rPr>
              <a:t>茜</a:t>
            </a:r>
            <a:r>
              <a:rPr lang="zh-TW" altLang="en-US" sz="2800" dirty="0">
                <a:solidFill>
                  <a:srgbClr val="FFFFFE"/>
                </a:solidFill>
              </a:rPr>
              <a:t>一个人有</a:t>
            </a:r>
            <a:r>
              <a:rPr lang="zh-CN" altLang="en-US" sz="2800" dirty="0">
                <a:solidFill>
                  <a:srgbClr val="FFFFFE"/>
                </a:solidFill>
              </a:rPr>
              <a:t>五十二双高跟鞋。</a:t>
            </a:r>
            <a:endParaRPr lang="en-US" sz="2800" dirty="0">
              <a:solidFill>
                <a:srgbClr val="FFFFF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331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Image result for china gaokao">
            <a:extLst>
              <a:ext uri="{FF2B5EF4-FFF2-40B4-BE49-F238E27FC236}">
                <a16:creationId xmlns:a16="http://schemas.microsoft.com/office/drawing/2014/main" id="{162A8646-A68F-45F7-AC47-8B97AF07EEA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00" r="14669" b="1"/>
          <a:stretch/>
        </p:blipFill>
        <p:spPr bwMode="auto">
          <a:xfrm>
            <a:off x="2" y="10"/>
            <a:ext cx="12191695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Rectangle 70">
            <a:extLst>
              <a:ext uri="{FF2B5EF4-FFF2-40B4-BE49-F238E27FC236}">
                <a16:creationId xmlns:a16="http://schemas.microsoft.com/office/drawing/2014/main" id="{F2AF0D79-4A1A-4F27-B9F0-CF252C4AC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178" y="636753"/>
            <a:ext cx="8299435" cy="5572810"/>
          </a:xfrm>
          <a:prstGeom prst="rect">
            <a:avLst/>
          </a:prstGeom>
          <a:solidFill>
            <a:srgbClr val="000001">
              <a:alpha val="74902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8E83266B-97F8-4AB9-818F-3A70E8D85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06385" y="1847088"/>
            <a:ext cx="6813363" cy="0"/>
          </a:xfrm>
          <a:prstGeom prst="line">
            <a:avLst/>
          </a:prstGeom>
          <a:ln w="31750">
            <a:solidFill>
              <a:srgbClr val="977F57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1A31DE-F716-4CA5-BD54-F7E772EC93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4017" y="2015733"/>
            <a:ext cx="6815731" cy="4021267"/>
          </a:xfrm>
        </p:spPr>
        <p:txBody>
          <a:bodyPr>
            <a:normAutofit/>
          </a:bodyPr>
          <a:lstStyle/>
          <a:p>
            <a:pPr>
              <a:buClr>
                <a:srgbClr val="977F57"/>
              </a:buClr>
            </a:pPr>
            <a:r>
              <a:rPr lang="zh-CN" altLang="en-US" sz="2800" dirty="0">
                <a:solidFill>
                  <a:srgbClr val="FFFFFE"/>
                </a:solidFill>
              </a:rPr>
              <a:t>这个</a:t>
            </a:r>
            <a:r>
              <a:rPr lang="zh-TW" altLang="en-US" sz="2800" dirty="0">
                <a:solidFill>
                  <a:srgbClr val="FFFFFE"/>
                </a:solidFill>
              </a:rPr>
              <a:t>世界性的</a:t>
            </a:r>
            <a:r>
              <a:rPr lang="zh-CN" altLang="en-US" sz="2800" dirty="0">
                <a:solidFill>
                  <a:srgbClr val="FFFFFE"/>
                </a:solidFill>
              </a:rPr>
              <a:t>消费文化可能帮助中国人和美国人，“水涨船高”。但是中国人没有美国人的机会。</a:t>
            </a:r>
            <a:endParaRPr lang="en-US" altLang="zh-CN" sz="2800" dirty="0">
              <a:solidFill>
                <a:srgbClr val="FFFFFE"/>
              </a:solidFill>
            </a:endParaRPr>
          </a:p>
          <a:p>
            <a:pPr>
              <a:buClr>
                <a:srgbClr val="977F57"/>
              </a:buClr>
            </a:pPr>
            <a:r>
              <a:rPr lang="zh-CN" altLang="en-US" sz="2800" dirty="0">
                <a:solidFill>
                  <a:srgbClr val="FFFFFE"/>
                </a:solidFill>
              </a:rPr>
              <a:t>如果中国年轻人不能上大学，</a:t>
            </a:r>
            <a:r>
              <a:rPr lang="zh-TW" altLang="en-US" sz="2800" dirty="0">
                <a:solidFill>
                  <a:srgbClr val="FFFFFE"/>
                </a:solidFill>
              </a:rPr>
              <a:t>他们</a:t>
            </a:r>
            <a:r>
              <a:rPr lang="zh-CN" altLang="en-US" sz="2800" dirty="0">
                <a:solidFill>
                  <a:srgbClr val="FFFFFE"/>
                </a:solidFill>
              </a:rPr>
              <a:t>需要</a:t>
            </a:r>
            <a:r>
              <a:rPr lang="zh-TW" altLang="en-US" sz="2800" dirty="0">
                <a:solidFill>
                  <a:srgbClr val="FFFFFE"/>
                </a:solidFill>
              </a:rPr>
              <a:t>从事</a:t>
            </a:r>
            <a:r>
              <a:rPr lang="zh-CN" altLang="en-US" sz="2800" dirty="0">
                <a:solidFill>
                  <a:srgbClr val="FFFFFE"/>
                </a:solidFill>
              </a:rPr>
              <a:t>低收的工作。</a:t>
            </a:r>
            <a:endParaRPr lang="en-US" sz="2800" dirty="0">
              <a:solidFill>
                <a:srgbClr val="FFFFF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7358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C6870151-9189-4C3A-8379-EF3D95827A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Image result for chinese pollution">
            <a:extLst>
              <a:ext uri="{FF2B5EF4-FFF2-40B4-BE49-F238E27FC236}">
                <a16:creationId xmlns:a16="http://schemas.microsoft.com/office/drawing/2014/main" id="{71599A5F-29AA-45C6-B716-90F389CEBA8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36" r="-1" b="-1"/>
          <a:stretch/>
        </p:blipFill>
        <p:spPr bwMode="auto">
          <a:xfrm>
            <a:off x="14362" y="10"/>
            <a:ext cx="12191695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Slide Number Placeholder 7">
            <a:extLst>
              <a:ext uri="{FF2B5EF4-FFF2-40B4-BE49-F238E27FC236}">
                <a16:creationId xmlns:a16="http://schemas.microsoft.com/office/drawing/2014/main" id="{123EA69C-102A-4DD0-9547-05DCD271D1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12301" y="443732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r" defTabSz="457200" rtl="0" eaLnBrk="1" latinLnBrk="0" hangingPunct="1"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75" name="Footer Placeholder 6">
            <a:extLst>
              <a:ext uri="{FF2B5EF4-FFF2-40B4-BE49-F238E27FC236}">
                <a16:creationId xmlns:a16="http://schemas.microsoft.com/office/drawing/2014/main" id="{6A862265-5CA3-4C40-8582-7534C3B03C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76636" y="540921"/>
            <a:ext cx="49739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600EF80B-0391-4082-9AF5-F15B091B4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93800"/>
            <a:ext cx="12192000" cy="5664199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87000"/>
                  <a:alpha val="4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D33AC32D-5F44-45F7-A0BD-7C11A86BED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600200"/>
            <a:ext cx="0" cy="3657600"/>
          </a:xfrm>
          <a:prstGeom prst="line">
            <a:avLst/>
          </a:prstGeom>
          <a:ln w="31750">
            <a:solidFill>
              <a:schemeClr val="tx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6628A3-8881-4F44-BA88-DA90F58DDA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636" y="1193800"/>
            <a:ext cx="6085091" cy="4699000"/>
          </a:xfrm>
        </p:spPr>
        <p:txBody>
          <a:bodyPr anchor="ctr">
            <a:normAutofit/>
          </a:bodyPr>
          <a:lstStyle/>
          <a:p>
            <a:r>
              <a:rPr lang="zh-CN" altLang="en-US" sz="3200" dirty="0"/>
              <a:t>资本主义</a:t>
            </a:r>
            <a:r>
              <a:rPr lang="zh-TW" altLang="en-US" sz="3200" dirty="0"/>
              <a:t>全</a:t>
            </a:r>
            <a:r>
              <a:rPr lang="zh-CN" altLang="en-US" sz="3200" dirty="0"/>
              <a:t>球化和消费文化跟世界的</a:t>
            </a:r>
            <a:r>
              <a:rPr lang="zh-TW" altLang="en-US" sz="3200" dirty="0"/>
              <a:t>环境</a:t>
            </a:r>
            <a:r>
              <a:rPr lang="zh-CN" altLang="en-US" sz="3200" dirty="0"/>
              <a:t>污染有关系。</a:t>
            </a:r>
            <a:endParaRPr lang="en-US" altLang="zh-CN" sz="3200" dirty="0"/>
          </a:p>
          <a:p>
            <a:r>
              <a:rPr lang="zh-CN" altLang="en-US" sz="3200" dirty="0"/>
              <a:t>在中国，改革开放发展</a:t>
            </a:r>
            <a:r>
              <a:rPr lang="zh-TW" altLang="en-US" sz="3200" dirty="0"/>
              <a:t>了</a:t>
            </a:r>
            <a:r>
              <a:rPr lang="zh-CN" altLang="en-US" sz="3200" dirty="0"/>
              <a:t>中国的工业。这个工业用很多石油和煤</a:t>
            </a:r>
            <a:r>
              <a:rPr lang="en-US" altLang="zh-CN" sz="3200" dirty="0"/>
              <a:t>·</a:t>
            </a:r>
            <a:r>
              <a:rPr lang="zh-CN" altLang="en-US" sz="3200" dirty="0"/>
              <a:t>。</a:t>
            </a:r>
            <a:endParaRPr lang="en-US" sz="3200" dirty="0"/>
          </a:p>
        </p:txBody>
      </p:sp>
      <p:sp>
        <p:nvSpPr>
          <p:cNvPr id="81" name="Date Placeholder 1">
            <a:extLst>
              <a:ext uri="{FF2B5EF4-FFF2-40B4-BE49-F238E27FC236}">
                <a16:creationId xmlns:a16="http://schemas.microsoft.com/office/drawing/2014/main" id="{3FBF03E8-C602-4192-9C52-F84B29FDCC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23229" y="6007878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1021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Image result for renewable energy">
            <a:extLst>
              <a:ext uri="{FF2B5EF4-FFF2-40B4-BE49-F238E27FC236}">
                <a16:creationId xmlns:a16="http://schemas.microsoft.com/office/drawing/2014/main" id="{CE9DCA41-1170-4084-A1C5-F7FF47F0729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11" r="-1" b="1423"/>
          <a:stretch/>
        </p:blipFill>
        <p:spPr bwMode="auto">
          <a:xfrm>
            <a:off x="2" y="10"/>
            <a:ext cx="12191695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Rectangle 70">
            <a:extLst>
              <a:ext uri="{FF2B5EF4-FFF2-40B4-BE49-F238E27FC236}">
                <a16:creationId xmlns:a16="http://schemas.microsoft.com/office/drawing/2014/main" id="{368B8211-0B9F-4516-8771-3316E00DB9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1643" y="636753"/>
            <a:ext cx="8299435" cy="5572811"/>
          </a:xfrm>
          <a:prstGeom prst="rect">
            <a:avLst/>
          </a:prstGeom>
          <a:solidFill>
            <a:srgbClr val="000001">
              <a:alpha val="74902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B7582E73-8B46-4A0E-944E-58357C8088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65789" y="1847088"/>
            <a:ext cx="6813363" cy="0"/>
          </a:xfrm>
          <a:prstGeom prst="line">
            <a:avLst/>
          </a:prstGeom>
          <a:ln w="31750">
            <a:solidFill>
              <a:srgbClr val="33D2E7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6810D2-1835-4E39-9AC0-75995AD112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3421" y="2015733"/>
            <a:ext cx="6815731" cy="4021267"/>
          </a:xfrm>
        </p:spPr>
        <p:txBody>
          <a:bodyPr>
            <a:normAutofit/>
          </a:bodyPr>
          <a:lstStyle/>
          <a:p>
            <a:pPr>
              <a:buClr>
                <a:srgbClr val="33D2E7"/>
              </a:buClr>
            </a:pPr>
            <a:r>
              <a:rPr lang="zh-CN" altLang="en-US" sz="2800" dirty="0">
                <a:solidFill>
                  <a:srgbClr val="FFFFFE"/>
                </a:solidFill>
              </a:rPr>
              <a:t>美国人</a:t>
            </a:r>
            <a:r>
              <a:rPr lang="zh-TW" altLang="en-US" sz="2800" dirty="0">
                <a:solidFill>
                  <a:srgbClr val="FFFFFE"/>
                </a:solidFill>
              </a:rPr>
              <a:t>常常</a:t>
            </a:r>
            <a:r>
              <a:rPr lang="zh-CN" altLang="en-US" sz="2800" dirty="0">
                <a:solidFill>
                  <a:srgbClr val="FFFFFE"/>
                </a:solidFill>
              </a:rPr>
              <a:t>浪费剩菜和能源。</a:t>
            </a:r>
            <a:r>
              <a:rPr lang="zh-TW" altLang="en-US" sz="2800" dirty="0">
                <a:solidFill>
                  <a:srgbClr val="FFFFFE"/>
                </a:solidFill>
              </a:rPr>
              <a:t>中国</a:t>
            </a:r>
            <a:r>
              <a:rPr lang="zh-CN" altLang="en-US" sz="2800" dirty="0">
                <a:solidFill>
                  <a:srgbClr val="FFFFFE"/>
                </a:solidFill>
              </a:rPr>
              <a:t>一边</a:t>
            </a:r>
            <a:r>
              <a:rPr lang="zh-TW" altLang="en-US" sz="2800" dirty="0">
                <a:solidFill>
                  <a:srgbClr val="FFFFFE"/>
                </a:solidFill>
              </a:rPr>
              <a:t>发展</a:t>
            </a:r>
            <a:r>
              <a:rPr lang="zh-CN" altLang="en-US" sz="2800" dirty="0">
                <a:solidFill>
                  <a:srgbClr val="FFFFFE"/>
                </a:solidFill>
              </a:rPr>
              <a:t>经济，一边</a:t>
            </a:r>
            <a:r>
              <a:rPr lang="zh-TW" altLang="en-US" sz="2800" dirty="0">
                <a:solidFill>
                  <a:srgbClr val="FFFFFE"/>
                </a:solidFill>
              </a:rPr>
              <a:t>污染</a:t>
            </a:r>
            <a:r>
              <a:rPr lang="zh-CN" altLang="en-US" sz="2800" dirty="0">
                <a:solidFill>
                  <a:srgbClr val="FFFFFE"/>
                </a:solidFill>
              </a:rPr>
              <a:t>空气和水。</a:t>
            </a:r>
            <a:endParaRPr lang="en-US" altLang="zh-CN" sz="2800" dirty="0">
              <a:solidFill>
                <a:srgbClr val="FFFFFE"/>
              </a:solidFill>
            </a:endParaRPr>
          </a:p>
          <a:p>
            <a:pPr>
              <a:buClr>
                <a:srgbClr val="33D2E7"/>
              </a:buClr>
            </a:pPr>
            <a:r>
              <a:rPr lang="zh-CN" altLang="en-US" sz="2800" dirty="0">
                <a:solidFill>
                  <a:srgbClr val="FFFFFE"/>
                </a:solidFill>
              </a:rPr>
              <a:t>现在，中国和美国污染</a:t>
            </a:r>
            <a:r>
              <a:rPr lang="zh-TW" altLang="en-US" sz="2800" dirty="0">
                <a:solidFill>
                  <a:srgbClr val="FFFFFE"/>
                </a:solidFill>
              </a:rPr>
              <a:t>问题</a:t>
            </a:r>
            <a:r>
              <a:rPr lang="zh-CN" altLang="en-US" sz="2800" dirty="0">
                <a:solidFill>
                  <a:srgbClr val="FFFFFE"/>
                </a:solidFill>
              </a:rPr>
              <a:t>很严重。</a:t>
            </a:r>
            <a:endParaRPr lang="en-US" altLang="zh-CN" sz="2800" dirty="0">
              <a:solidFill>
                <a:srgbClr val="FFFFFE"/>
              </a:solidFill>
            </a:endParaRPr>
          </a:p>
          <a:p>
            <a:pPr>
              <a:buClr>
                <a:srgbClr val="33D2E7"/>
              </a:buClr>
            </a:pPr>
            <a:r>
              <a:rPr lang="zh-CN" altLang="en-US" sz="2800" dirty="0">
                <a:solidFill>
                  <a:srgbClr val="FFFFFE"/>
                </a:solidFill>
              </a:rPr>
              <a:t>美国人应该省吃俭用。中国和美国的政府需要</a:t>
            </a:r>
            <a:r>
              <a:rPr lang="zh-CN" altLang="en-US" sz="2800">
                <a:solidFill>
                  <a:srgbClr val="FFFFFE"/>
                </a:solidFill>
              </a:rPr>
              <a:t>鼓励公司回收</a:t>
            </a:r>
            <a:r>
              <a:rPr lang="zh-CN" altLang="en-US" sz="2800" dirty="0">
                <a:solidFill>
                  <a:srgbClr val="FFFFFE"/>
                </a:solidFill>
              </a:rPr>
              <a:t>，节约</a:t>
            </a:r>
            <a:r>
              <a:rPr lang="zh-CN" altLang="en-US" sz="2800">
                <a:solidFill>
                  <a:srgbClr val="FFFFFE"/>
                </a:solidFill>
              </a:rPr>
              <a:t>能源，用</a:t>
            </a:r>
            <a:r>
              <a:rPr lang="zh-CN" altLang="en-US" sz="2800" dirty="0">
                <a:solidFill>
                  <a:srgbClr val="FFFFFE"/>
                </a:solidFill>
              </a:rPr>
              <a:t>再生能源。</a:t>
            </a:r>
            <a:endParaRPr lang="en-US" sz="2800" dirty="0">
              <a:solidFill>
                <a:srgbClr val="FFFFF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377812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292</Words>
  <Application>Microsoft Macintosh PowerPoint</Application>
  <PresentationFormat>Widescreen</PresentationFormat>
  <Paragraphs>17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Gill Sans MT</vt:lpstr>
      <vt:lpstr>Gallery</vt:lpstr>
      <vt:lpstr>资本主义市场经济</vt:lpstr>
      <vt:lpstr>资本主义全球化的好处</vt:lpstr>
      <vt:lpstr>PowerPoint Presentation</vt:lpstr>
      <vt:lpstr>中国工人比他们的祖先更富裕。但是，比较美国人还很贫寒，很多工人不能买他们制作的产品因为他们没有足够的钱。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资本主义</dc:title>
  <dc:creator>Matt Mayes</dc:creator>
  <cp:lastModifiedBy>Rujie Wang</cp:lastModifiedBy>
  <cp:revision>6</cp:revision>
  <dcterms:created xsi:type="dcterms:W3CDTF">2019-04-12T14:52:34Z</dcterms:created>
  <dcterms:modified xsi:type="dcterms:W3CDTF">2019-04-12T18:28:10Z</dcterms:modified>
</cp:coreProperties>
</file>