
<file path=[Content_Types].xml><?xml version="1.0" encoding="utf-8"?>
<Types xmlns="http://schemas.openxmlformats.org/package/2006/content-types">
  <Default Extension="bin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8" r:id="rId3"/>
    <p:sldId id="268" r:id="rId4"/>
    <p:sldId id="271" r:id="rId5"/>
    <p:sldId id="259" r:id="rId6"/>
    <p:sldId id="270" r:id="rId7"/>
    <p:sldId id="267" r:id="rId8"/>
    <p:sldId id="269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 autoAdjust="0"/>
    <p:restoredTop sz="85299" autoAdjust="0"/>
  </p:normalViewPr>
  <p:slideViewPr>
    <p:cSldViewPr snapToGrid="0">
      <p:cViewPr varScale="1">
        <p:scale>
          <a:sx n="79" d="100"/>
          <a:sy n="79" d="100"/>
        </p:scale>
        <p:origin x="9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4/12/19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50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6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3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7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6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60" y="462455"/>
            <a:ext cx="10515600" cy="8222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D24726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5936"/>
            <a:ext cx="10515600" cy="4351338"/>
          </a:xfrm>
        </p:spPr>
        <p:txBody>
          <a:bodyPr/>
          <a:lstStyle>
            <a:lvl1pPr>
              <a:defRPr sz="14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2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2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2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2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CD92-9D15-43B4-8516-073FCDAC90D4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1560-7126-406C-A531-3A398E8D0EE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52500" y="1284718"/>
            <a:ext cx="103632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52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0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1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4/12/19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1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4/12/19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4/12/19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4/12/19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9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4/12/19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8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4/12/19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4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5EDF9-3D79-45DA-8367-2F63551C4C7D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9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2CD92-9D15-43B4-8516-073FCDAC90D4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E1560-7126-406C-A531-3A398E8D0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2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237" y="914401"/>
            <a:ext cx="3657600" cy="1143000"/>
          </a:xfrm>
        </p:spPr>
        <p:txBody>
          <a:bodyPr>
            <a:normAutofit/>
          </a:bodyPr>
          <a:lstStyle/>
          <a:p>
            <a:r>
              <a:rPr lang="zh-CN" altLang="en-US" sz="6600" b="1" dirty="0">
                <a:solidFill>
                  <a:srgbClr val="FFFFFF"/>
                </a:solidFill>
              </a:rPr>
              <a:t>资本主义</a:t>
            </a:r>
            <a:endParaRPr lang="en-US" sz="66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74237" y="4381211"/>
            <a:ext cx="3657600" cy="1525597"/>
          </a:xfrm>
        </p:spPr>
        <p:txBody>
          <a:bodyPr>
            <a:normAutofit/>
          </a:bodyPr>
          <a:lstStyle/>
          <a:p>
            <a:r>
              <a:rPr lang="zh-CN" altLang="en-US" sz="8800" dirty="0">
                <a:solidFill>
                  <a:srgbClr val="FFFFFF"/>
                </a:solidFill>
              </a:rPr>
              <a:t>韩丁</a:t>
            </a:r>
            <a:endParaRPr sz="88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Great Wall, Chin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079" y="714324"/>
            <a:ext cx="6553545" cy="51924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262E5B-97AD-440E-BA7A-13A5FC8A84C1}"/>
              </a:ext>
            </a:extLst>
          </p:cNvPr>
          <p:cNvSpPr txBox="1"/>
          <p:nvPr/>
        </p:nvSpPr>
        <p:spPr>
          <a:xfrm>
            <a:off x="1582621" y="2395156"/>
            <a:ext cx="29288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chemeClr val="bg1"/>
                </a:solidFill>
              </a:rPr>
              <a:t>中国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5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73889-215E-431A-AAE3-691BAA2F7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chemeClr val="accent1">
                    <a:lumMod val="50000"/>
                  </a:schemeClr>
                </a:solidFill>
              </a:rPr>
              <a:t>中国改革开放：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43E219BF-FC45-4741-AFA0-5AE13C6DB3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411" y="974498"/>
            <a:ext cx="4531389" cy="4909004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6E9D71-390E-440B-8FD5-335A6312297B}"/>
              </a:ext>
            </a:extLst>
          </p:cNvPr>
          <p:cNvSpPr txBox="1"/>
          <p:nvPr/>
        </p:nvSpPr>
        <p:spPr>
          <a:xfrm>
            <a:off x="495299" y="1968560"/>
            <a:ext cx="5758543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200" dirty="0"/>
              <a:t>开始接受外国投资</a:t>
            </a:r>
            <a:endParaRPr lang="en-US" altLang="zh-CN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200" dirty="0"/>
              <a:t>每年经济增长百分之九</a:t>
            </a:r>
            <a:endParaRPr lang="en-US" altLang="zh-CN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200" dirty="0"/>
              <a:t>开始国际贸易</a:t>
            </a:r>
            <a:endParaRPr lang="en-US" altLang="zh-CN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200" dirty="0"/>
              <a:t>造成很多道德和环境的问题</a:t>
            </a:r>
            <a:endParaRPr lang="en-US" altLang="zh-CN" sz="3200" dirty="0"/>
          </a:p>
          <a:p>
            <a:endParaRPr lang="en-US" altLang="zh-CN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2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73889-215E-431A-AAE3-691BAA2F7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chemeClr val="accent1">
                    <a:lumMod val="50000"/>
                  </a:schemeClr>
                </a:solidFill>
              </a:rPr>
              <a:t>资本主义市场经济的问题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BA9F00-5406-4344-83BB-24EE38159704}"/>
              </a:ext>
            </a:extLst>
          </p:cNvPr>
          <p:cNvSpPr/>
          <p:nvPr/>
        </p:nvSpPr>
        <p:spPr>
          <a:xfrm>
            <a:off x="1028699" y="1690687"/>
            <a:ext cx="9568543" cy="3660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为了皮革、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做皮鞋</a:t>
            </a:r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、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皮衣</a:t>
            </a:r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，很多动物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被杀</a:t>
            </a:r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死了</a:t>
            </a:r>
            <a:endParaRPr lang="en-US" altLang="zh-CN" sz="32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资本主义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市场经济</a:t>
            </a:r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促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使人们</a:t>
            </a:r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浪费，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促进</a:t>
            </a:r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消费文化</a:t>
            </a:r>
            <a:endParaRPr lang="en-US" altLang="zh-CN" sz="32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造成环境</a:t>
            </a:r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污染和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给人的身体健康带来害处</a:t>
            </a:r>
            <a:endParaRPr lang="en-US" altLang="zh-CN" sz="32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资本主义增加贫富差距，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使大家对社会越来越不满</a:t>
            </a:r>
            <a:endParaRPr lang="en-US" altLang="zh-CN" sz="32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05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in a room&#10;&#10;Description automatically generated">
            <a:extLst>
              <a:ext uri="{FF2B5EF4-FFF2-40B4-BE49-F238E27FC236}">
                <a16:creationId xmlns:a16="http://schemas.microsoft.com/office/drawing/2014/main" id="{9B842B04-BCA8-44F4-97E0-1CA069BB89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74" b="6126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8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4800" b="1" dirty="0">
                <a:latin typeface="+mn-lt"/>
              </a:rPr>
              <a:t>工厂工人的环境</a:t>
            </a:r>
            <a:endParaRPr lang="en-US" sz="4800" b="1" dirty="0">
              <a:latin typeface="+mn-lt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15005" y="3296679"/>
            <a:ext cx="4593021" cy="2619839"/>
          </a:xfrm>
        </p:spPr>
        <p:txBody>
          <a:bodyPr anchor="ctr">
            <a:normAutofit/>
          </a:bodyPr>
          <a:lstStyle/>
          <a:p>
            <a:endParaRPr lang="en-US" sz="1800" dirty="0"/>
          </a:p>
          <a:p>
            <a:r>
              <a:rPr lang="zh-CN" altLang="en-US" sz="2400" dirty="0"/>
              <a:t>工人赚很少</a:t>
            </a:r>
            <a:r>
              <a:rPr lang="zh-TW" altLang="en-US" sz="2400" dirty="0"/>
              <a:t>的</a:t>
            </a:r>
            <a:r>
              <a:rPr lang="zh-CN" altLang="en-US" sz="2400" dirty="0"/>
              <a:t>钱</a:t>
            </a:r>
            <a:endParaRPr lang="en-US" sz="2400" dirty="0"/>
          </a:p>
          <a:p>
            <a:r>
              <a:rPr lang="zh-CN" altLang="en-US" sz="2400" dirty="0"/>
              <a:t>努力工作很多小时</a:t>
            </a:r>
            <a:endParaRPr lang="en-US" sz="2400" dirty="0"/>
          </a:p>
          <a:p>
            <a:r>
              <a:rPr lang="zh-CN" altLang="en-US" sz="2400" dirty="0"/>
              <a:t>很少休息</a:t>
            </a:r>
            <a:endParaRPr lang="en-US" sz="2400" dirty="0"/>
          </a:p>
          <a:p>
            <a:r>
              <a:rPr lang="zh-CN" altLang="en-US" sz="2400" dirty="0"/>
              <a:t>有很少机会</a:t>
            </a:r>
            <a:r>
              <a:rPr lang="zh-TW" altLang="en-US" sz="2400" dirty="0"/>
              <a:t>学习</a:t>
            </a:r>
            <a:r>
              <a:rPr lang="zh-CN" altLang="en-US" sz="2400" dirty="0"/>
              <a:t>、</a:t>
            </a:r>
            <a:r>
              <a:rPr lang="zh-TW" altLang="en-US" sz="2400" dirty="0"/>
              <a:t>养家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414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AE458-3869-40D9-A8DF-65570E5E69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zh-CN" altLang="en-US" b="1" u="sng" dirty="0"/>
              <a:t>我不同意跟消费文化</a:t>
            </a:r>
            <a:endParaRPr lang="en-US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916282-3919-40FB-87B2-98FCC35BDDFF}"/>
              </a:ext>
            </a:extLst>
          </p:cNvPr>
          <p:cNvSpPr txBox="1"/>
          <p:nvPr/>
        </p:nvSpPr>
        <p:spPr>
          <a:xfrm>
            <a:off x="838199" y="2204357"/>
            <a:ext cx="105155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我很不喜欢消费文化，</a:t>
            </a:r>
            <a:r>
              <a:rPr lang="zh-TW" altLang="en-US" sz="3600" dirty="0"/>
              <a:t>因为我</a:t>
            </a:r>
            <a:r>
              <a:rPr lang="zh-CN" altLang="en-US" sz="3600" dirty="0"/>
              <a:t>很喜欢省吃俭用</a:t>
            </a:r>
            <a:r>
              <a:rPr lang="zh-TW" altLang="en-US" sz="3600" dirty="0"/>
              <a:t>的</a:t>
            </a:r>
            <a:r>
              <a:rPr lang="zh-CN" altLang="en-US" sz="3600" dirty="0"/>
              <a:t>文化。在美国，什么人都</a:t>
            </a:r>
            <a:r>
              <a:rPr lang="zh-TW" altLang="en-US" sz="3600" dirty="0"/>
              <a:t>想</a:t>
            </a:r>
            <a:r>
              <a:rPr lang="zh-CN" altLang="en-US" sz="3600" dirty="0"/>
              <a:t>买</a:t>
            </a:r>
            <a:r>
              <a:rPr lang="zh-TW" altLang="en-US" sz="3600" dirty="0"/>
              <a:t>他们</a:t>
            </a:r>
            <a:r>
              <a:rPr lang="zh-CN" altLang="en-US" sz="3600" dirty="0"/>
              <a:t>不需要的东西。另外大家用一次</a:t>
            </a:r>
            <a:r>
              <a:rPr lang="zh-TW" altLang="en-US" sz="3600" dirty="0"/>
              <a:t>性的</a:t>
            </a:r>
            <a:r>
              <a:rPr lang="zh-CN" altLang="en-US" sz="3600" dirty="0"/>
              <a:t>塑料</a:t>
            </a:r>
            <a:r>
              <a:rPr lang="zh-TW" altLang="en-US" sz="3600" dirty="0"/>
              <a:t>产品</a:t>
            </a:r>
            <a:r>
              <a:rPr lang="zh-CN" altLang="en-US" sz="3600" dirty="0"/>
              <a:t>。决定买东西以前，人们得</a:t>
            </a:r>
            <a:r>
              <a:rPr lang="zh-TW" altLang="en-US" sz="3600" dirty="0"/>
              <a:t>先</a:t>
            </a:r>
            <a:r>
              <a:rPr lang="zh-CN" altLang="en-US" sz="3600" dirty="0"/>
              <a:t>考虑环境保护。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25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0F104-0FBE-4C53-B977-0AFFC82D8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资本主义的好处</a:t>
            </a:r>
            <a:endParaRPr lang="en-US" sz="4800" dirty="0"/>
          </a:p>
        </p:txBody>
      </p:sp>
      <p:sp>
        <p:nvSpPr>
          <p:cNvPr id="4" name="Text 2">
            <a:extLst>
              <a:ext uri="{FF2B5EF4-FFF2-40B4-BE49-F238E27FC236}">
                <a16:creationId xmlns:a16="http://schemas.microsoft.com/office/drawing/2014/main" id="{816B75EC-F054-491D-9F56-8A1840748AC7}"/>
              </a:ext>
            </a:extLst>
          </p:cNvPr>
          <p:cNvSpPr/>
          <p:nvPr/>
        </p:nvSpPr>
        <p:spPr>
          <a:xfrm>
            <a:off x="887014" y="1563190"/>
            <a:ext cx="10462846" cy="743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chemeClr val="accent1">
                    <a:lumMod val="50000"/>
                  </a:schemeClr>
                </a:solidFill>
                <a:latin typeface="Segoe UI Semibold" panose="020B0702040204020203" pitchFamily="34" charset="0"/>
                <a:ea typeface="Segoe UI Semibold" panose="020B0702040204020203" pitchFamily="34" charset="0"/>
                <a:cs typeface="Segoe UI" panose="020B0502040204020203" pitchFamily="34" charset="0"/>
              </a:rPr>
              <a:t>我喜欢资本主义的原因：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Segoe UI Semibold" panose="020B0702040204020203" pitchFamily="34" charset="0"/>
              <a:ea typeface="Segoe UI Semibold" panose="020B07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D5BBB42-75D4-49D3-8138-3D444B4E40AC}"/>
              </a:ext>
            </a:extLst>
          </p:cNvPr>
          <p:cNvSpPr txBox="1">
            <a:spLocks/>
          </p:cNvSpPr>
          <p:nvPr/>
        </p:nvSpPr>
        <p:spPr>
          <a:xfrm>
            <a:off x="834260" y="2584686"/>
            <a:ext cx="9398478" cy="4000000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numCol="1" rtlCol="0" anchor="t">
            <a:normAutofit/>
          </a:bodyPr>
          <a:lstStyle/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良好的经济竞争</a:t>
            </a:r>
            <a:endParaRPr lang="en-US" altLang="zh-CN" sz="28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有效的资源分配</a:t>
            </a:r>
            <a:endParaRPr lang="en-US" altLang="zh-CN" sz="28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政治自由、</a:t>
            </a:r>
            <a:r>
              <a:rPr lang="zh-TW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民主</a:t>
            </a:r>
            <a:endParaRPr lang="en-US" altLang="zh-CN" sz="28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改善中国经济</a:t>
            </a:r>
            <a:endParaRPr lang="en-US" altLang="zh-CN" sz="28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altLang="zh-CN" sz="28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28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12" name="Picture 11" descr="Two people sitting on a bench looking at a computer&#10;&#10;Description automatically generated">
            <a:extLst>
              <a:ext uri="{FF2B5EF4-FFF2-40B4-BE49-F238E27FC236}">
                <a16:creationId xmlns:a16="http://schemas.microsoft.com/office/drawing/2014/main" id="{79CCC592-4803-499C-AF60-AEB551A3B6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499" y="2306214"/>
            <a:ext cx="6004619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409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2DE37-2E75-4488-A3C8-E462AC983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accent1">
                    <a:lumMod val="50000"/>
                  </a:schemeClr>
                </a:solidFill>
              </a:rPr>
              <a:t>劣势比好处更多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A4F2-ED54-42E5-9D20-3037560DA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0553"/>
            <a:ext cx="8681357" cy="3775075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zh-CN" altLang="en-US" sz="3200" dirty="0"/>
              <a:t>资本主义</a:t>
            </a:r>
            <a:r>
              <a:rPr lang="zh-TW" altLang="en-US" sz="3200" dirty="0"/>
              <a:t>的</a:t>
            </a:r>
            <a:r>
              <a:rPr lang="zh-CN" altLang="en-US" sz="3200" dirty="0"/>
              <a:t>好处</a:t>
            </a:r>
            <a:r>
              <a:rPr lang="zh-TW" altLang="en-US" sz="3200" dirty="0"/>
              <a:t>远小于它的</a:t>
            </a:r>
            <a:r>
              <a:rPr lang="zh-CN" altLang="en-US" sz="3200" dirty="0"/>
              <a:t>劣势。</a:t>
            </a:r>
            <a:endParaRPr lang="en-US" altLang="zh-CN" sz="3200" dirty="0"/>
          </a:p>
          <a:p>
            <a:pPr marL="0" indent="0">
              <a:spcAft>
                <a:spcPts val="600"/>
              </a:spcAft>
              <a:buNone/>
            </a:pPr>
            <a:r>
              <a:rPr lang="zh-CN" altLang="en-US" sz="3200" dirty="0"/>
              <a:t>资本主义</a:t>
            </a:r>
            <a:r>
              <a:rPr lang="zh-TW" altLang="en-US" sz="3200" dirty="0"/>
              <a:t>全球化</a:t>
            </a:r>
            <a:r>
              <a:rPr lang="zh-CN" altLang="en-US" sz="3200" dirty="0"/>
              <a:t>对环境，动物，</a:t>
            </a:r>
            <a:r>
              <a:rPr lang="zh-TW" altLang="en-US" sz="3200" dirty="0"/>
              <a:t>减少</a:t>
            </a:r>
            <a:r>
              <a:rPr lang="zh-CN" altLang="en-US" sz="3200" dirty="0"/>
              <a:t>贫富差距都不太好。</a:t>
            </a:r>
            <a:endParaRPr lang="en-US" altLang="zh-CN" sz="3200" dirty="0"/>
          </a:p>
          <a:p>
            <a:pPr marL="0" indent="0">
              <a:spcAft>
                <a:spcPts val="600"/>
              </a:spcAft>
              <a:buNone/>
            </a:pPr>
            <a:r>
              <a:rPr lang="zh-CN" altLang="en-US" sz="3200" dirty="0"/>
              <a:t>虽然我觉得资本主义有</a:t>
            </a:r>
            <a:r>
              <a:rPr lang="zh-TW" altLang="en-US" sz="3200" dirty="0"/>
              <a:t>不少</a:t>
            </a:r>
            <a:r>
              <a:rPr lang="zh-CN" altLang="en-US" sz="3200" dirty="0"/>
              <a:t>劣势，但是我支持</a:t>
            </a:r>
            <a:endParaRPr lang="en-US" altLang="zh-CN" sz="3200" dirty="0"/>
          </a:p>
          <a:p>
            <a:pPr marL="0" indent="0">
              <a:spcAft>
                <a:spcPts val="600"/>
              </a:spcAft>
              <a:buNone/>
            </a:pPr>
            <a:r>
              <a:rPr lang="zh-CN" altLang="en-US" sz="3200" dirty="0"/>
              <a:t>资本主义因为我不喜欢</a:t>
            </a:r>
            <a:r>
              <a:rPr lang="zh-TW" altLang="en-US" sz="3200" dirty="0"/>
              <a:t>其他</a:t>
            </a:r>
            <a:r>
              <a:rPr lang="zh-CN" altLang="en-US" sz="3200" dirty="0"/>
              <a:t>的选择。然而我觉得国家都需要实行环境保护</a:t>
            </a:r>
            <a:r>
              <a:rPr lang="zh-TW" altLang="en-US" sz="3200" dirty="0"/>
              <a:t>的</a:t>
            </a:r>
            <a:r>
              <a:rPr lang="zh-CN" altLang="en-US" sz="3200" dirty="0"/>
              <a:t>政策。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926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8" y="915843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zh-TW" altLang="en-US" sz="6000">
                <a:solidFill>
                  <a:schemeClr val="bg1"/>
                </a:solidFill>
              </a:rPr>
              <a:t>结束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553" y="3759422"/>
            <a:ext cx="2997803" cy="1852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9600" dirty="0">
                <a:solidFill>
                  <a:schemeClr val="bg1"/>
                </a:solidFill>
              </a:rPr>
              <a:t>韩丁</a:t>
            </a:r>
            <a:endParaRPr sz="9600" dirty="0">
              <a:solidFill>
                <a:schemeClr val="bg1"/>
              </a:solidFill>
            </a:endParaRPr>
          </a:p>
        </p:txBody>
      </p:sp>
      <p:pic>
        <p:nvPicPr>
          <p:cNvPr id="4" name="Picture 3" descr="Great wall of China at Mutianyu near Beijing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1007133"/>
            <a:ext cx="6250769" cy="468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883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QuickStarter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259</Words>
  <Application>Microsoft Macintosh PowerPoint</Application>
  <PresentationFormat>Widescreen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Segoe UI</vt:lpstr>
      <vt:lpstr>Segoe UI Light</vt:lpstr>
      <vt:lpstr>Segoe UI Semibold</vt:lpstr>
      <vt:lpstr>Segoe UI Semilight</vt:lpstr>
      <vt:lpstr>Arial</vt:lpstr>
      <vt:lpstr>Calibri</vt:lpstr>
      <vt:lpstr>Calibri Light</vt:lpstr>
      <vt:lpstr>Office Theme</vt:lpstr>
      <vt:lpstr>QuickStarter Theme</vt:lpstr>
      <vt:lpstr>资本主义</vt:lpstr>
      <vt:lpstr>中国改革开放：</vt:lpstr>
      <vt:lpstr>资本主义市场经济的问题</vt:lpstr>
      <vt:lpstr>工厂工人的环境</vt:lpstr>
      <vt:lpstr>我不同意跟消费文化</vt:lpstr>
      <vt:lpstr>资本主义的好处</vt:lpstr>
      <vt:lpstr>劣势比好处更多</vt:lpstr>
      <vt:lpstr>结束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资本主义</dc:title>
  <dc:creator>Austin Hanna</dc:creator>
  <cp:lastModifiedBy>Rujie Wang</cp:lastModifiedBy>
  <cp:revision>19</cp:revision>
  <dcterms:created xsi:type="dcterms:W3CDTF">2019-04-12T02:21:01Z</dcterms:created>
  <dcterms:modified xsi:type="dcterms:W3CDTF">2019-04-12T18:54:07Z</dcterms:modified>
</cp:coreProperties>
</file>